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7" r:id="rId4"/>
    <p:sldId id="263" r:id="rId5"/>
    <p:sldId id="264" r:id="rId6"/>
    <p:sldId id="266" r:id="rId7"/>
    <p:sldId id="283" r:id="rId8"/>
    <p:sldId id="258" r:id="rId9"/>
    <p:sldId id="262" r:id="rId10"/>
    <p:sldId id="265" r:id="rId11"/>
    <p:sldId id="268" r:id="rId12"/>
    <p:sldId id="269" r:id="rId13"/>
    <p:sldId id="271" r:id="rId14"/>
    <p:sldId id="284" r:id="rId15"/>
    <p:sldId id="270" r:id="rId16"/>
    <p:sldId id="285" r:id="rId17"/>
    <p:sldId id="272" r:id="rId18"/>
    <p:sldId id="286" r:id="rId19"/>
    <p:sldId id="276" r:id="rId20"/>
    <p:sldId id="277" r:id="rId21"/>
    <p:sldId id="287" r:id="rId22"/>
    <p:sldId id="279" r:id="rId23"/>
    <p:sldId id="281" r:id="rId24"/>
    <p:sldId id="282" r:id="rId25"/>
    <p:sldId id="280" r:id="rId26"/>
    <p:sldId id="288" r:id="rId27"/>
    <p:sldId id="278" r:id="rId28"/>
    <p:sldId id="289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0" d="100"/>
          <a:sy n="60" d="100"/>
        </p:scale>
        <p:origin x="-15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EA94-C866-403D-9CBC-3A5F4229C5B8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18D54-2EAF-4124-A342-43295534C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8D54-2EAF-4124-A342-43295534C5A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8D54-2EAF-4124-A342-43295534C5A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8D54-2EAF-4124-A342-43295534C5A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Воспитание как один из важнейших компонентов образования в интересах человека, общества, государства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3200" b="1" dirty="0">
              <a:ln w="11430"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Содержимое 8" descr="C:\Users\МОУ ИСОШ\Desktop\Духовно-нравственное воспитание\Высказывание Белинского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9574" t="26308" r="13830"/>
          <a:stretch>
            <a:fillRect/>
          </a:stretch>
        </p:blipFill>
        <p:spPr bwMode="auto">
          <a:xfrm>
            <a:off x="2123728" y="1988840"/>
            <a:ext cx="489654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251520" y="5445224"/>
            <a:ext cx="8712968" cy="1152128"/>
          </a:xfrm>
          <a:solidFill>
            <a:srgbClr val="9999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100" dirty="0" smtClean="0">
                <a:solidFill>
                  <a:schemeClr val="tx1"/>
                </a:solidFill>
                <a:latin typeface="Monotype Corsiva" pitchFamily="66" charset="0"/>
              </a:rPr>
              <a:t>  Без глубокого духовного и нравственного чувства человек не может иметь  ни любви, ни чести, - ничего, чем человек есть человек</a:t>
            </a:r>
          </a:p>
          <a:p>
            <a:endParaRPr lang="ru-RU" sz="21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3" y="5877272"/>
            <a:ext cx="309634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В. Белинский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3" descr="C:\Users\МОУ ИСОШ\Documents\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3717032"/>
            <a:ext cx="4427985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2" descr="E:\ФОТО ! ЭТАЖ\SDC14709-1024x768[1]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49999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E:\Фото Мельникова\IMG_3329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42119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E:\Фото Мельникова\IMG_3440.JPG"/>
          <p:cNvPicPr>
            <a:picLocks noGrp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464400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639762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Экскурсия в музейную комнату сельского поселения Ильмень, 2016 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639762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Книжная </a:t>
            </a:r>
            <a:r>
              <a:rPr lang="ru-RU" sz="1600" dirty="0" smtClean="0"/>
              <a:t>выставка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smtClean="0"/>
              <a:t>« Отчизны верные сыны»,2016г.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3573016"/>
            <a:ext cx="4572000" cy="79208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Краеведческий экспресс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2017г.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5004048" y="3501008"/>
            <a:ext cx="3672408" cy="72008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Музей под открытом небом , 2017г.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39552" y="3573016"/>
            <a:ext cx="3888432" cy="255314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:\Users\МОУ ИСОШ\Desktop\Духовно-нравственное воспитание\IMG_0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42798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19" descr="E:\DSCN372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403244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МОУ ИСОШ\Documents\ФОТО В МУЗЕЕ\S1050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:\ФОТО В МУЗЕЕ\S10530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4400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639762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Открытие Года Учителя, 2008 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639762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В  музейной комнате, 2015г.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3501008"/>
            <a:ext cx="9144000" cy="72008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noProof="0" dirty="0" smtClean="0"/>
              <a:t>Празднование 60-летия школы, 2017г.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C:\Users\МОУ ИСОШ\Desktop\Духовно-нравственное воспитание\Акробатический этюд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35597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C:\Users\МОУ ИСОШ\Desktop\Духовно-нравственное воспитание\IMG_349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71601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проект подвигу солдата поклонись\IMG_62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3212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15" name="Рисунок 14" descr="E:\DCIM\111NIKON\DSCN08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457200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Выпуск книги « Память о земляках – наша история», 2015г.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4766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Проект «Подвигу солдата поклонись!»,2015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3573016"/>
            <a:ext cx="4572000" cy="2160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Проект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lang="ru-RU" sz="1600" b="1" dirty="0" smtClean="0"/>
              <a:t>С любовью к людям и земле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2016г.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427984" y="3140968"/>
            <a:ext cx="4545831" cy="64807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noProof="0" dirty="0" smtClean="0"/>
              <a:t>Проект « И молодость не кончится у нас», 2017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716016" cy="1988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Почетный гражданин Приволжского района</a:t>
            </a:r>
          </a:p>
          <a:p>
            <a:r>
              <a:rPr lang="ru-RU" sz="1600" dirty="0" smtClean="0"/>
              <a:t> В.А Мельников, 2014г.</a:t>
            </a:r>
          </a:p>
          <a:p>
            <a:r>
              <a:rPr lang="ru-RU" sz="1600" dirty="0" smtClean="0"/>
              <a:t>Работа над проектом « Люди чести и долга п. Ильмень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0"/>
            <a:ext cx="4427984" cy="19888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err="1" smtClean="0"/>
              <a:t>Шалина</a:t>
            </a:r>
            <a:r>
              <a:rPr lang="ru-RU" sz="1600" dirty="0" smtClean="0"/>
              <a:t> Л.А., учитель физики,  номинант областной  акции «Народное признание-2016 </a:t>
            </a:r>
            <a:r>
              <a:rPr lang="ru-RU" sz="1600" dirty="0" smtClean="0"/>
              <a:t>в </a:t>
            </a:r>
            <a:r>
              <a:rPr lang="ru-RU" sz="1600" dirty="0" smtClean="0"/>
              <a:t>номинации « Гражданская инициатива», .</a:t>
            </a:r>
          </a:p>
          <a:p>
            <a:endParaRPr lang="ru-RU" sz="1600" dirty="0"/>
          </a:p>
        </p:txBody>
      </p:sp>
      <p:pic>
        <p:nvPicPr>
          <p:cNvPr id="7" name="Содержимое 6" descr="C:\Users\МОУ ИСОШ\Desktop\Духовно-нравственное воспитание\S105983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03244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МОУ ИСОШ\Documents\ФОТО К ЮБИЛЕЮ ОКРУГА\фото ими гордимся\Шалина Л.А.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74441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 smtClean="0"/>
              <a:t>Воспитание трудолюбия</a:t>
            </a:r>
            <a:r>
              <a:rPr lang="ru-RU" b="1" u="sng" dirty="0" smtClean="0"/>
              <a:t>, </a:t>
            </a:r>
            <a:r>
              <a:rPr lang="ru-RU" sz="2700" b="1" u="sng" dirty="0" smtClean="0"/>
              <a:t>сознательного, творческого отношения к образованию, труду и жизни</a:t>
            </a:r>
            <a:br>
              <a:rPr lang="ru-RU" sz="2700" b="1" u="sng" dirty="0" smtClean="0"/>
            </a:br>
            <a:r>
              <a:rPr lang="ru-RU" sz="2700" b="1" u="sng" dirty="0" smtClean="0"/>
              <a:t> ( интеллектуально-познавательное)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2050" name="Picture 2" descr="C:\Users\МОУ ИСОШ\Documents\17.05.02g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04934"/>
            <a:ext cx="7488832" cy="526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E:\Манухин А.В.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3573016"/>
            <a:ext cx="32403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5" descr="D:\ИНТЭЛ\DSCN0741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ВМЕСТЕ ЯРЧЕ  2017\DSCN36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"/>
            <a:ext cx="417646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47667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dirty="0" smtClean="0"/>
              <a:t>Урок географии в рамках проекта « Вместе ярче», 2017г.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Клуб « ИНТЭЛ», руководитель Гнедова О.В., 2017г.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2852936"/>
            <a:ext cx="4572000" cy="10801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Манухин А. – обладатель  именной премии губернатора для детей с ОВЗ, выпускник Аэрокосмического университета,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427985" y="2852936"/>
            <a:ext cx="4716016" cy="100811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Чернышев И.победитель НПК для младших школьников. Учитель Буланова В.В., 2014г.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Рисунок 17" descr="C:\Users\МОУ ИСОШ\Desktop\Духовно-нравственное воспитание\IMG_35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573016"/>
            <a:ext cx="266429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Воспитание нравственных чувств, убеждений, этического сознания ( нравственно-этическое)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Users\МОУ ИСОШ\Documents\138873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583264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C:\Users\МОУ ИСОШ\Desktop\ФЕСТИВАЛЬ\IMG_2876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43559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E:\ФОТО ! ЭТАЖ\DSCN307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6440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:\ВНД район\DSCN29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442798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D:\Подготоавка к проекту Культура, Образование. Спорт\DSCN2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43408"/>
            <a:ext cx="4644008" cy="329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4046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Сельский библиотекарь Л.В. Шестакова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Акция «Домашняя книга – в дар библиотеке»</a:t>
            </a:r>
          </a:p>
          <a:p>
            <a:pPr algn="ctr"/>
            <a:r>
              <a:rPr lang="ru-RU" sz="1600" dirty="0" smtClean="0"/>
              <a:t>Библиотекарь Т.В. Мельникова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3284984"/>
            <a:ext cx="4572000" cy="72008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Сбор книжек-раскрасок для дошкольников, 2017г.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932040" y="3212976"/>
            <a:ext cx="4041775" cy="86409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Православный фестиваль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 « Дорогою добра», 2017г.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Воспитание ценностного отношения к прекрасному, формирование основ эстетической культуры </a:t>
            </a:r>
            <a:br>
              <a:rPr lang="ru-RU" sz="2400" b="1" dirty="0" smtClean="0"/>
            </a:br>
            <a:r>
              <a:rPr lang="ru-RU" sz="2400" b="1" dirty="0" smtClean="0"/>
              <a:t>( нравственно-эстетическое</a:t>
            </a:r>
            <a:r>
              <a:rPr lang="ru-RU" sz="2400" b="1" u="sng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C:\Users\МОУ ИСОШ\Documents\netradicionnaya-texnika-risovan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55272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C:\Users\МОУ ИСОШ\Desktop\Духовно-нравственное воспитание\ильмень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2" y="3356992"/>
            <a:ext cx="43924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D:\Экскурсия  вШколу Искусств\DSCN046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6004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МОУ ИСОШ\Documents\ФОТО К ЮБИЛЕЮ ОКРУГА\Дети - наше будущее\Литературный венок Россиии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592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МОУ ИСОШ\Desktop\Духовно-нравственное воспитание\IMG_04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45720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0"/>
            <a:ext cx="3780928" cy="63976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/>
            <a:r>
              <a:rPr lang="ru-RU" sz="1600" dirty="0" smtClean="0"/>
              <a:t>Конкурс ДПИ « Родные мотивы»,  1 место, </a:t>
            </a:r>
          </a:p>
          <a:p>
            <a:pPr algn="ctr"/>
            <a:r>
              <a:rPr lang="ru-RU" sz="1600" dirty="0" smtClean="0"/>
              <a:t>Педагог Т.В. Мельникова2017 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0"/>
            <a:ext cx="4572000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Областной конкурс «Литературный венок России», 2 место, педагог Н.Н Герасимова, 2015г.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3212976"/>
            <a:ext cx="4572000" cy="64807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Мастер-класс в ДШИ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2015г.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716015" y="3212976"/>
            <a:ext cx="4248473" cy="79208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Посещение спектакля  « Приключения Барона Мюнхгаузена», 2017г.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:\Users\МОУ ИСОШ\Desktop\Духовно-нравственное воспитание\ВЫсказывание Путина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b="12381"/>
          <a:stretch>
            <a:fillRect/>
          </a:stretch>
        </p:blipFill>
        <p:spPr bwMode="auto">
          <a:xfrm>
            <a:off x="0" y="1268760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C:\Users\МОУ ИСОШ\Desktop\Духовно-нравственное воспитание\Красная горка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2484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E:\Фото Мельникова\IMG_543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64400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E:\Фото Мельникова\DSCN24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Новогоднее оформление школы, 2017 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60648"/>
            <a:ext cx="4283968" cy="3791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Отчетный концерт СДК, 2015г.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2852936"/>
            <a:ext cx="4572000" cy="93610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Фольклорный праздник «Красная Горка»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Педагог </a:t>
            </a:r>
            <a:r>
              <a:rPr lang="ru-RU" sz="1600" b="1" dirty="0" err="1" smtClean="0"/>
              <a:t>Рауткина</a:t>
            </a:r>
            <a:r>
              <a:rPr lang="ru-RU" sz="1600" b="1" dirty="0" smtClean="0"/>
              <a:t> В.И.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2016г.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5076056" y="2996952"/>
            <a:ext cx="3897759" cy="5760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Выступление в ДДТ на </a:t>
            </a:r>
            <a:r>
              <a:rPr lang="ru-RU" sz="1600" b="1" dirty="0" smtClean="0"/>
              <a:t>фестивале </a:t>
            </a:r>
            <a:r>
              <a:rPr lang="ru-RU" sz="1600" b="1" dirty="0" smtClean="0"/>
              <a:t>открытия ВНД, 2017г.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Рисунок 18" descr="D:\Концерт клуб\IMG_72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764704"/>
            <a:ext cx="36004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/>
              <a:t>Воспитание социальной ответственности и компетентности, подготовка к сознательному выбору профессии </a:t>
            </a:r>
            <a:br>
              <a:rPr lang="ru-RU" sz="2400" b="1" dirty="0" smtClean="0"/>
            </a:br>
            <a:r>
              <a:rPr lang="ru-RU" sz="2400" b="1" dirty="0" smtClean="0"/>
              <a:t>( социальной </a:t>
            </a:r>
            <a:r>
              <a:rPr lang="ru-RU" sz="2400" b="1" dirty="0" err="1" smtClean="0"/>
              <a:t>компетентости</a:t>
            </a:r>
            <a:r>
              <a:rPr lang="ru-RU" sz="2400" b="1" u="sng" dirty="0" smtClean="0"/>
              <a:t>)</a:t>
            </a:r>
            <a:endParaRPr lang="ru-RU" sz="2400" dirty="0"/>
          </a:p>
        </p:txBody>
      </p:sp>
      <p:pic>
        <p:nvPicPr>
          <p:cNvPr id="5122" name="Picture 2" descr="C:\Users\МОУ ИСОШ\Documents\1(4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0200"/>
            <a:ext cx="7416823" cy="49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D:\ПДД\DSCN323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89040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5" descr="G:\DCIM\121NIKON\DSCN381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Встреча с ГИБДД\DSCN35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20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47667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dirty="0" smtClean="0"/>
              <a:t>Беседа инспектора ГИБДД Г. Пименова с учениками, 2017г.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0"/>
            <a:ext cx="4572000" cy="5486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1600" dirty="0" smtClean="0"/>
              <a:t>Акция « Засветись!»  Педагог И.В. </a:t>
            </a:r>
            <a:r>
              <a:rPr lang="ru-RU" sz="1600" dirty="0" err="1" smtClean="0"/>
              <a:t>Тарабарина</a:t>
            </a:r>
            <a:r>
              <a:rPr lang="ru-RU" sz="1600" dirty="0" smtClean="0"/>
              <a:t>, 2017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55576" y="3068960"/>
            <a:ext cx="8604448" cy="72008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1600" b="1" dirty="0" smtClean="0"/>
              <a:t>Беседа инспектора ГИБДД Г. Пименова с родителями, 2017г.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G:\DCIM\113NIKON\DSCN1480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96044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8" descr="E:\Фото Мельникова\DSCN314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88843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4320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Велопробег,2017г.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9"/>
            <a:ext cx="4041775" cy="79208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Акция «Чужой могилы не бывает», 2016г.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МОУ ИСОШ\Desktop\Духовно-нравственное воспитание\20171018_1135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41764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E:\ФОТО ! ЭТАЖ\DSCN309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5" descr="D:\Обшаровский техникум\экскурсия Ильмень\DSCN0571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3204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Экскурсия в пожарную часть\DSCN14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4104456" cy="327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Экскурсия в пожарную </a:t>
            </a:r>
            <a:r>
              <a:rPr lang="ru-RU" sz="1600" dirty="0" smtClean="0"/>
              <a:t>часть, </a:t>
            </a:r>
            <a:r>
              <a:rPr lang="ru-RU" sz="1600" dirty="0" smtClean="0"/>
              <a:t>2016 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Экскурсия в </a:t>
            </a:r>
            <a:r>
              <a:rPr lang="ru-RU" sz="1600" dirty="0" err="1" smtClean="0"/>
              <a:t>Обшаровский</a:t>
            </a:r>
            <a:r>
              <a:rPr lang="ru-RU" sz="1600" dirty="0" smtClean="0"/>
              <a:t> техникум, 2016г.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3573016"/>
            <a:ext cx="4572000" cy="79208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Экскурсия на насосную станцию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,2017г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932040" y="3717032"/>
            <a:ext cx="4041775" cy="64807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Посещение Аэрокосмического Университета»  им. С.П. Королева, 2017г.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21" descr="G:\DCIM\117NIKON\DSCN2697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17032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 descr="C:\Users\МОУ ИСОШ\Desktop\Духовно-нравственное воспитание\DSCN266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МОУ ИСОШ\Desktop\Духовно-нравственное воспитание\уборка парк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МОУ ИСОШ\Desktop\Духовно-нравственное воспитание\DSCN29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2798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63976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Праздник в начальной школе « День птиц», 2017 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639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Уборка парка, 2017г.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95536" y="3645024"/>
            <a:ext cx="8568952" cy="2160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noProof="0" dirty="0" smtClean="0"/>
              <a:t>Военно-спортивная игра «Зарница»,2017г.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Воспитание экологической культуры, культуры здорового и безопасного образа жизни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МОУ ИСОШ\Documents\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55651"/>
            <a:ext cx="4038600" cy="3815061"/>
          </a:xfrm>
          <a:prstGeom prst="rect">
            <a:avLst/>
          </a:prstGeom>
          <a:noFill/>
        </p:spPr>
      </p:pic>
      <p:pic>
        <p:nvPicPr>
          <p:cNvPr id="6147" name="Picture 3" descr="C:\Users\МОУ ИСОШ\Documents\7нгосанолн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1021"/>
            <a:ext cx="4038600" cy="404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G:\DCIM\121NIKON\DSCN3973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3140968"/>
            <a:ext cx="45365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E:\ФОТО ! ЭТАЖ\IMG_20170329_2026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410445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C:\Users\МОУ ИСОШ\Desktop\Духовно-нравственное воспитание\DSC_0401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-243408"/>
            <a:ext cx="42839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E:\Фото Мельникова\IMG_38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160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356992" cy="40466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600" dirty="0" smtClean="0"/>
              <a:t>Туристический слет работников образования, 2016г.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54868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lvl="0" algn="ctr"/>
            <a:endParaRPr lang="ru-RU" sz="1400" dirty="0" smtClean="0"/>
          </a:p>
          <a:p>
            <a:pPr lvl="0" algn="ctr"/>
            <a:endParaRPr lang="ru-RU" sz="1400" dirty="0" smtClean="0"/>
          </a:p>
          <a:p>
            <a:pPr lvl="0" algn="ctr"/>
            <a:r>
              <a:rPr lang="ru-RU" sz="4900" dirty="0" smtClean="0"/>
              <a:t>Соревнования по настольному теннису памяти В.Е. Маркова., 2017г.</a:t>
            </a:r>
          </a:p>
          <a:p>
            <a:pPr algn="ctr"/>
            <a:endParaRPr lang="ru-RU" sz="25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2636912"/>
            <a:ext cx="4572000" cy="93610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err="1" smtClean="0"/>
              <a:t>Рысай</a:t>
            </a:r>
            <a:r>
              <a:rPr lang="ru-RU" sz="1600" b="1" dirty="0" smtClean="0"/>
              <a:t> Виктор – обладатель районной премии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 « Одаренные дети», 2017г.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932040" y="2636912"/>
            <a:ext cx="4041775" cy="86409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Встреча с ветеранами футбола совхоза </a:t>
            </a:r>
            <a:endParaRPr lang="ru-RU" sz="16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« </a:t>
            </a:r>
            <a:r>
              <a:rPr lang="ru-RU" sz="1600" b="1" dirty="0" smtClean="0"/>
              <a:t>Приволжье», 2018г.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DCIM\117NIKON\DSCN28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188640"/>
            <a:ext cx="4320480" cy="3103339"/>
          </a:xfrm>
          <a:prstGeom prst="rect">
            <a:avLst/>
          </a:prstGeom>
          <a:noFill/>
        </p:spPr>
      </p:pic>
      <p:pic>
        <p:nvPicPr>
          <p:cNvPr id="1027" name="Picture 3" descr="C:\Users\МОУ ИСОШ\Documents\Фото Зарницы\S1059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960440" cy="297033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356992" cy="4046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Подвижные игры, 2016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54868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lvl="0" algn="ctr"/>
            <a:endParaRPr lang="ru-RU" sz="1400" dirty="0" smtClean="0"/>
          </a:p>
          <a:p>
            <a:pPr lvl="0" algn="ctr"/>
            <a:endParaRPr lang="ru-RU" sz="1400" dirty="0" smtClean="0"/>
          </a:p>
          <a:p>
            <a:pPr lvl="0" algn="ctr"/>
            <a:r>
              <a:rPr lang="ru-RU" sz="4900" dirty="0" smtClean="0"/>
              <a:t>Учебно-тренировочная эвакуация по ГО, 2017г.</a:t>
            </a:r>
          </a:p>
          <a:p>
            <a:pPr algn="ctr"/>
            <a:endParaRPr lang="ru-RU" sz="25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2636912"/>
            <a:ext cx="4572000" cy="93610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err="1" smtClean="0"/>
              <a:t>Конкурсно-познавательная</a:t>
            </a:r>
            <a:r>
              <a:rPr lang="ru-RU" sz="1600" b="1" dirty="0" smtClean="0"/>
              <a:t> игра по здоровому питанию, 2016г.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932040" y="2636912"/>
            <a:ext cx="4041775" cy="86409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 Лекция для родителей « Особенности психического развития детей с СДВГ2018г.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G:\DCIM\113NIKON\DSCN14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4248472" cy="3186354"/>
          </a:xfrm>
          <a:prstGeom prst="rect">
            <a:avLst/>
          </a:prstGeom>
          <a:noFill/>
        </p:spPr>
      </p:pic>
      <p:pic>
        <p:nvPicPr>
          <p:cNvPr id="1031" name="Picture 7" descr="G:\DCIM\112NIKON\DSCN11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429000"/>
            <a:ext cx="424847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Очень важно воспитывать в   детях доброту, щедрость души, уверенность в себе, умение наслаждаться окружающим миром.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C:\Users\МОУ ИСОШ\Desktop\Духовно-нравственное воспитание\IMG_300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619268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5536" y="3244334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Остановись, мгновенье, ты прекрасно!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« </a:t>
            </a:r>
            <a:r>
              <a:rPr lang="ru-RU" sz="2700" b="1" i="1" dirty="0" smtClean="0"/>
              <a:t>Ребенок – зеркало семьи, как в капле воды отражается солнце, так в детях отражается нравственная чистота матери и отца».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>                                                                         </a:t>
            </a:r>
            <a:r>
              <a:rPr lang="ru-RU" sz="2700" b="1" i="1" dirty="0" smtClean="0"/>
              <a:t>В.А.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МОУ ИСОШ\Documents\800px_COLOURBOX2314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996995" cy="449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ОУ ИСОШ\Desktop\Духовно-нравственное воспитание\Высказывание Толстого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ОУ ИСОШ\Desktop\Духовно-нравственное воспитание\SibHr0y8Du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ОУ ИСОШ\Documents\img4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Воспитание гражданственности, патриотизма, уважения к правам, свободам и обязанностям человека ( гражданско-патриотическое)</a:t>
            </a:r>
            <a:endParaRPr lang="ru-RU" dirty="0"/>
          </a:p>
        </p:txBody>
      </p:sp>
      <p:pic>
        <p:nvPicPr>
          <p:cNvPr id="1026" name="Picture 2" descr="C:\Users\МОУ ИСОШ\Documents\62cca794e27e14ac188ea988fc96b7fc_58b2944937b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480720" cy="4516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6" descr="E:\волонтерствофото\S105745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57200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7" descr="C:\Users\МОУ ИСОШ\Desktop\Духовно-нравственное воспитание\IMG_752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644009" cy="321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Конкурс социальных проектов «Гражданин», областной этап, 2место, 2016 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Урок «100 лет Великой октябрьской социалистической революции»</a:t>
            </a:r>
            <a:endParaRPr lang="ru-RU" sz="1600" dirty="0"/>
          </a:p>
        </p:txBody>
      </p:sp>
      <p:pic>
        <p:nvPicPr>
          <p:cNvPr id="7" name="Содержимое 6" descr="C:\Users\МОУ ИСОШ\Desktop\Духовно-нравственное воспитание\IMG_2926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86003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МОУ ИСОШ\Desktop\Духовно-нравственное воспитание\Урок истории к 100-летию революции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48680"/>
            <a:ext cx="435597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0" y="3573016"/>
            <a:ext cx="4572000" cy="79208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Абсолютные победители районного конкурса «Праздник первого костра», 2011г.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932040" y="3501008"/>
            <a:ext cx="4041775" cy="63976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Всероссийская акция « Помним! Гордимся!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E:\ФОТО ! ЭТАЖ\АТЫ-БАТ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392494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МОУ ИСОШ\Documents\казань3-201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5365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36504" cy="639762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Поездка в Казань, 2017г.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283968" cy="639762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Конкурс « </a:t>
            </a:r>
            <a:r>
              <a:rPr lang="ru-RU" sz="1600" dirty="0" err="1" smtClean="0"/>
              <a:t>Аты-баты</a:t>
            </a:r>
            <a:r>
              <a:rPr lang="ru-RU" sz="1600" dirty="0" smtClean="0"/>
              <a:t>», 3 место, 2017</a:t>
            </a:r>
            <a:endParaRPr lang="ru-RU" sz="16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39552" y="3573016"/>
            <a:ext cx="7704856" cy="36004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/>
              <a:t>Коллективное творческое дело « Битва хоров»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Содержимое 12" descr="C:\Users\МОУ ИСОШ\Desktop\Духовно-нравственное воспитание\Битва хоров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3204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МОУ ИСОШ\Desktop\Духовно-нравственное воспитание\DSCN27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3204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691</Words>
  <Application>Microsoft Office PowerPoint</Application>
  <PresentationFormat>Экран (4:3)</PresentationFormat>
  <Paragraphs>98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Воспитание как один из важнейших компонентов образования в интересах человека, общества, государства </vt:lpstr>
      <vt:lpstr>Слайд 2</vt:lpstr>
      <vt:lpstr>« Ребенок – зеркало семьи, как в капле воды отражается солнце, так в детях отражается нравственная чистота матери и отца».                                                                          В.А. Сухомлинский </vt:lpstr>
      <vt:lpstr>Слайд 4</vt:lpstr>
      <vt:lpstr>Слайд 5</vt:lpstr>
      <vt:lpstr>Слайд 6</vt:lpstr>
      <vt:lpstr>Воспитание гражданственности, патриотизма, уважения к правам, свободам и обязанностям человека ( гражданско-патриотическое)</vt:lpstr>
      <vt:lpstr>Слайд 8</vt:lpstr>
      <vt:lpstr>Слайд 9</vt:lpstr>
      <vt:lpstr>Слайд 10</vt:lpstr>
      <vt:lpstr>Слайд 11</vt:lpstr>
      <vt:lpstr>Слайд 12</vt:lpstr>
      <vt:lpstr>Слайд 13</vt:lpstr>
      <vt:lpstr>Воспитание трудолюбия, сознательного, творческого отношения к образованию, труду и жизни  ( интеллектуально-познавательное) </vt:lpstr>
      <vt:lpstr>Слайд 15</vt:lpstr>
      <vt:lpstr>Воспитание нравственных чувств, убеждений, этического сознания ( нравственно-этическое)   </vt:lpstr>
      <vt:lpstr>Слайд 17</vt:lpstr>
      <vt:lpstr>Воспитание ценностного отношения к прекрасному, формирование основ эстетической культуры  ( нравственно-эстетическое) </vt:lpstr>
      <vt:lpstr>Слайд 19</vt:lpstr>
      <vt:lpstr>Слайд 20</vt:lpstr>
      <vt:lpstr> Воспитание социальной ответственности и компетентности, подготовка к сознательному выбору профессии  ( социальной компетентости)</vt:lpstr>
      <vt:lpstr>Слайд 22</vt:lpstr>
      <vt:lpstr>Слайд 23</vt:lpstr>
      <vt:lpstr>Слайд 24</vt:lpstr>
      <vt:lpstr>Слайд 25</vt:lpstr>
      <vt:lpstr>  Воспитание экологической культуры, культуры здорового и безопасного образа жизни   </vt:lpstr>
      <vt:lpstr>Слайд 27</vt:lpstr>
      <vt:lpstr>Слайд 28</vt:lpstr>
      <vt:lpstr>Очень важно воспитывать в   детях доброту, щедрость души, уверенность в себе, умение наслаждаться окружающим миром.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как один из важнейших компонентов образования в интересах человека, общества, государства </dc:title>
  <dc:creator>МОУ ИСОШ</dc:creator>
  <cp:lastModifiedBy>Ильменская</cp:lastModifiedBy>
  <cp:revision>37</cp:revision>
  <dcterms:created xsi:type="dcterms:W3CDTF">2018-01-30T09:27:46Z</dcterms:created>
  <dcterms:modified xsi:type="dcterms:W3CDTF">2018-01-30T21:45:18Z</dcterms:modified>
</cp:coreProperties>
</file>